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90" d="100"/>
          <a:sy n="90" d="100"/>
        </p:scale>
        <p:origin x="-1782" y="-9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a:latin typeface="Arial" panose="020B0604020202020204" pitchFamily="34" charset="0"/>
                <a:ea typeface="MS PGothic" panose="020B0600070205080204" pitchFamily="34" charset="-128"/>
                <a:cs typeface="+mn-cs"/>
              </a:rPr>
              <a:t>Version: [1.0] Internal  SRCB 3G </a:t>
            </a:r>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05/03/2018</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zh-CN" altLang="en-US" dirty="0" smtClean="0">
                <a:latin typeface="Calibri" panose="020F0502020204030204" pitchFamily="34" charset="0"/>
              </a:rPr>
              <a:t>个人简介</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未来的发展</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zh-CN" altLang="en-US" dirty="0" smtClean="0"/>
              <a:t>个人简介</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024336"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部门：</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入</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职时间：</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职位：软件开发工程师</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毕业院校：北京航空航天大学</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专业：航空及宇航制造</a:t>
            </a:r>
            <a:endPar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学位：硕士</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53769"/>
            <a:ext cx="2592288" cy="523220"/>
          </a:xfrm>
          <a:prstGeom prst="rect">
            <a:avLst/>
          </a:prstGeom>
          <a:noFill/>
        </p:spPr>
        <p:txBody>
          <a:bodyPr wrap="square" rtlCol="0">
            <a:spAutoFit/>
          </a:bodyPr>
          <a:lstStyle/>
          <a:p>
            <a:r>
              <a:rPr lang="zh-CN" altLang="en-US" sz="2800" dirty="0" smtClean="0"/>
              <a:t>郑州药盒项目</a:t>
            </a:r>
            <a:endParaRPr lang="zh-CN" altLang="en-US" sz="2800" dirty="0"/>
          </a:p>
        </p:txBody>
      </p:sp>
      <p:sp>
        <p:nvSpPr>
          <p:cNvPr id="4" name="TextBox 3"/>
          <p:cNvSpPr txBox="1"/>
          <p:nvPr/>
        </p:nvSpPr>
        <p:spPr>
          <a:xfrm>
            <a:off x="632520" y="2211396"/>
            <a:ext cx="1753386" cy="338554"/>
          </a:xfrm>
          <a:prstGeom prst="rect">
            <a:avLst/>
          </a:prstGeom>
          <a:noFill/>
        </p:spPr>
        <p:txBody>
          <a:bodyPr wrap="square" rtlCol="0">
            <a:spAutoFit/>
          </a:bodyPr>
          <a:lstStyle/>
          <a:p>
            <a:r>
              <a:rPr lang="zh-CN" altLang="en-US" dirty="0" smtClean="0"/>
              <a:t>角色：软件开发</a:t>
            </a:r>
            <a:endParaRPr lang="zh-CN" altLang="en-US" dirty="0"/>
          </a:p>
        </p:txBody>
      </p:sp>
      <p:sp>
        <p:nvSpPr>
          <p:cNvPr id="5" name="TextBox 4"/>
          <p:cNvSpPr txBox="1"/>
          <p:nvPr/>
        </p:nvSpPr>
        <p:spPr>
          <a:xfrm>
            <a:off x="632520" y="2841317"/>
            <a:ext cx="1792478" cy="1569660"/>
          </a:xfrm>
          <a:prstGeom prst="rect">
            <a:avLst/>
          </a:prstGeom>
          <a:noFill/>
        </p:spPr>
        <p:txBody>
          <a:bodyPr wrap="none" rtlCol="0">
            <a:spAutoFit/>
          </a:bodyPr>
          <a:lstStyle/>
          <a:p>
            <a:r>
              <a:rPr lang="zh-CN" altLang="en-US" dirty="0" smtClean="0"/>
              <a:t>主要贡献：</a:t>
            </a:r>
            <a:endParaRPr lang="en-US" altLang="zh-CN" dirty="0" smtClean="0"/>
          </a:p>
          <a:p>
            <a:r>
              <a:rPr lang="en-US" altLang="zh-CN" dirty="0" smtClean="0"/>
              <a:t>1.</a:t>
            </a:r>
            <a:r>
              <a:rPr lang="zh-CN" altLang="en-US" dirty="0" smtClean="0"/>
              <a:t>安装程序</a:t>
            </a:r>
            <a:endParaRPr lang="en-US" altLang="zh-CN" dirty="0" smtClean="0"/>
          </a:p>
          <a:p>
            <a:r>
              <a:rPr lang="en-US" altLang="zh-CN" dirty="0" smtClean="0"/>
              <a:t>2.</a:t>
            </a:r>
            <a:r>
              <a:rPr lang="zh-CN" altLang="en-US" dirty="0" smtClean="0"/>
              <a:t>高级</a:t>
            </a:r>
            <a:r>
              <a:rPr lang="en-US" altLang="zh-CN" dirty="0" smtClean="0"/>
              <a:t>UI</a:t>
            </a:r>
            <a:r>
              <a:rPr lang="zh-CN" altLang="en-US" dirty="0" smtClean="0"/>
              <a:t>功能</a:t>
            </a:r>
            <a:endParaRPr lang="en-US" altLang="zh-CN" dirty="0" smtClean="0"/>
          </a:p>
          <a:p>
            <a:r>
              <a:rPr lang="en-US" altLang="zh-CN" dirty="0" smtClean="0"/>
              <a:t>3.</a:t>
            </a:r>
            <a:r>
              <a:rPr lang="zh-CN" altLang="en-US" dirty="0" smtClean="0"/>
              <a:t>数据库模块开发</a:t>
            </a:r>
            <a:endParaRPr lang="en-US" altLang="zh-CN" dirty="0" smtClean="0"/>
          </a:p>
          <a:p>
            <a:r>
              <a:rPr lang="en-US" altLang="zh-CN" dirty="0" smtClean="0"/>
              <a:t>4.</a:t>
            </a:r>
            <a:r>
              <a:rPr lang="zh-CN" altLang="en-US" dirty="0" smtClean="0"/>
              <a:t>数据流优化</a:t>
            </a:r>
            <a:endParaRPr lang="en-US" altLang="zh-CN" dirty="0" smtClean="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616624" cy="523220"/>
          </a:xfrm>
          <a:prstGeom prst="rect">
            <a:avLst/>
          </a:prstGeom>
          <a:noFill/>
        </p:spPr>
        <p:txBody>
          <a:bodyPr wrap="square" rtlCol="0">
            <a:spAutoFit/>
          </a:bodyPr>
          <a:lstStyle/>
          <a:p>
            <a:r>
              <a:rPr lang="en-US" altLang="zh-CN" sz="2800" dirty="0" smtClean="0"/>
              <a:t>Kinect 2</a:t>
            </a:r>
            <a:r>
              <a:rPr lang="zh-CN" altLang="en-US" sz="2800" dirty="0" smtClean="0"/>
              <a:t>抠图与融合</a:t>
            </a:r>
            <a:r>
              <a:rPr lang="en-US" altLang="zh-CN" sz="2800" dirty="0" smtClean="0"/>
              <a:t>SDK</a:t>
            </a:r>
            <a:r>
              <a:rPr lang="zh-CN" altLang="en-US" sz="2800" dirty="0" smtClean="0"/>
              <a:t>项目</a:t>
            </a:r>
            <a:endParaRPr lang="zh-CN" altLang="en-US" sz="2800" dirty="0"/>
          </a:p>
        </p:txBody>
      </p:sp>
      <p:sp>
        <p:nvSpPr>
          <p:cNvPr id="2" name="TextBox 1"/>
          <p:cNvSpPr txBox="1"/>
          <p:nvPr/>
        </p:nvSpPr>
        <p:spPr>
          <a:xfrm>
            <a:off x="1136576" y="2276872"/>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4" name="TextBox 3"/>
          <p:cNvSpPr txBox="1"/>
          <p:nvPr/>
        </p:nvSpPr>
        <p:spPr>
          <a:xfrm>
            <a:off x="1323331" y="3006155"/>
            <a:ext cx="6336704" cy="1077218"/>
          </a:xfrm>
          <a:prstGeom prst="rect">
            <a:avLst/>
          </a:prstGeom>
          <a:noFill/>
        </p:spPr>
        <p:txBody>
          <a:bodyPr wrap="square" rtlCol="0">
            <a:spAutoFit/>
          </a:bodyPr>
          <a:lstStyle/>
          <a:p>
            <a:r>
              <a:rPr lang="zh-CN" altLang="en-US" dirty="0" smtClean="0"/>
              <a:t>成果：</a:t>
            </a:r>
            <a:endParaRPr lang="en-US" altLang="zh-CN" dirty="0" smtClean="0"/>
          </a:p>
          <a:p>
            <a:pPr marL="342900" indent="-342900">
              <a:buAutoNum type="arabicPeriod"/>
            </a:pPr>
            <a:r>
              <a:rPr lang="zh-CN" altLang="en-US" dirty="0" smtClean="0"/>
              <a:t>基于</a:t>
            </a:r>
            <a:r>
              <a:rPr lang="en-US" altLang="zh-CN" dirty="0" smtClean="0"/>
              <a:t>Unity3D</a:t>
            </a:r>
            <a:r>
              <a:rPr lang="zh-CN" altLang="en-US" dirty="0" smtClean="0"/>
              <a:t>的用户程序与</a:t>
            </a:r>
            <a:r>
              <a:rPr lang="en-US" altLang="zh-CN" dirty="0" smtClean="0"/>
              <a:t>Kinect2 SDK</a:t>
            </a:r>
            <a:r>
              <a:rPr lang="zh-CN" altLang="en-US" dirty="0" smtClean="0"/>
              <a:t>通讯实现；</a:t>
            </a:r>
            <a:endParaRPr lang="en-US" altLang="zh-CN" dirty="0" smtClean="0"/>
          </a:p>
          <a:p>
            <a:pPr marL="342900" indent="-342900">
              <a:buAutoNum type="arabicPeriod"/>
            </a:pPr>
            <a:r>
              <a:rPr lang="zh-CN" altLang="en-US" dirty="0" smtClean="0"/>
              <a:t>用户参考实现</a:t>
            </a:r>
            <a:endParaRPr lang="en-US" altLang="zh-CN" dirty="0" smtClean="0"/>
          </a:p>
          <a:p>
            <a:pPr marL="342900" indent="-342900">
              <a:buAutoNum type="arabicPeriod"/>
            </a:pPr>
            <a:r>
              <a:rPr lang="zh-CN" altLang="en-US" dirty="0" smtClean="0"/>
              <a:t>用户使用文档</a:t>
            </a:r>
            <a:endParaRPr lang="zh-CN" altLang="en-US" dirty="0"/>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a:t>
            </a:r>
            <a:r>
              <a:rPr lang="zh-CN" altLang="en-US" sz="2800" dirty="0" smtClean="0"/>
              <a:t>项目</a:t>
            </a:r>
            <a:endParaRPr lang="zh-CN" altLang="en-US" sz="2800" dirty="0"/>
          </a:p>
        </p:txBody>
      </p:sp>
      <p:sp>
        <p:nvSpPr>
          <p:cNvPr id="2" name="TextBox 1"/>
          <p:cNvSpPr txBox="1"/>
          <p:nvPr/>
        </p:nvSpPr>
        <p:spPr>
          <a:xfrm>
            <a:off x="1064567" y="2237752"/>
            <a:ext cx="2852063" cy="338554"/>
          </a:xfrm>
          <a:prstGeom prst="rect">
            <a:avLst/>
          </a:prstGeom>
          <a:noFill/>
        </p:spPr>
        <p:txBody>
          <a:bodyPr wrap="none" rtlCol="0">
            <a:spAutoFit/>
          </a:bodyPr>
          <a:lstStyle/>
          <a:p>
            <a:r>
              <a:rPr lang="zh-CN" altLang="en-US" dirty="0" smtClean="0"/>
              <a:t>角色：方案设计，开发，实施</a:t>
            </a:r>
            <a:endParaRPr lang="zh-CN" altLang="en-US" dirty="0"/>
          </a:p>
        </p:txBody>
      </p:sp>
      <p:sp>
        <p:nvSpPr>
          <p:cNvPr id="4" name="TextBox 3"/>
          <p:cNvSpPr txBox="1"/>
          <p:nvPr/>
        </p:nvSpPr>
        <p:spPr>
          <a:xfrm>
            <a:off x="1239928" y="2783830"/>
            <a:ext cx="1563248" cy="1077218"/>
          </a:xfrm>
          <a:prstGeom prst="rect">
            <a:avLst/>
          </a:prstGeom>
          <a:noFill/>
        </p:spPr>
        <p:txBody>
          <a:bodyPr wrap="none" rtlCol="0">
            <a:spAutoFit/>
          </a:bodyPr>
          <a:lstStyle/>
          <a:p>
            <a:r>
              <a:rPr lang="zh-CN" altLang="en-US" dirty="0" smtClean="0"/>
              <a:t>成果：</a:t>
            </a:r>
            <a:endParaRPr lang="en-US" altLang="zh-CN" dirty="0" smtClean="0"/>
          </a:p>
          <a:p>
            <a:r>
              <a:rPr lang="en-US" altLang="zh-CN" dirty="0" smtClean="0"/>
              <a:t>1.FTP</a:t>
            </a:r>
            <a:r>
              <a:rPr lang="zh-CN" altLang="en-US" dirty="0" smtClean="0"/>
              <a:t>通讯开发</a:t>
            </a:r>
            <a:endParaRPr lang="en-US" altLang="zh-CN" dirty="0" smtClean="0"/>
          </a:p>
          <a:p>
            <a:r>
              <a:rPr lang="en-US" altLang="zh-CN" dirty="0" smtClean="0"/>
              <a:t>2.PC</a:t>
            </a:r>
            <a:r>
              <a:rPr lang="zh-CN" altLang="en-US" dirty="0" smtClean="0"/>
              <a:t>端开发</a:t>
            </a:r>
            <a:endParaRPr lang="en-US" altLang="zh-CN" dirty="0" smtClean="0"/>
          </a:p>
          <a:p>
            <a:r>
              <a:rPr lang="en-US" altLang="zh-CN" dirty="0" smtClean="0"/>
              <a:t>3.</a:t>
            </a:r>
            <a:r>
              <a:rPr lang="zh-CN" altLang="en-US" dirty="0" smtClean="0"/>
              <a:t>现场部署</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4567" y="3861048"/>
            <a:ext cx="8107254" cy="282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2" name="TextBox 1"/>
          <p:cNvSpPr txBox="1"/>
          <p:nvPr/>
        </p:nvSpPr>
        <p:spPr>
          <a:xfrm>
            <a:off x="1424608" y="2276872"/>
            <a:ext cx="2749471" cy="338554"/>
          </a:xfrm>
          <a:prstGeom prst="rect">
            <a:avLst/>
          </a:prstGeom>
          <a:noFill/>
        </p:spPr>
        <p:txBody>
          <a:bodyPr wrap="none" rtlCol="0">
            <a:spAutoFit/>
          </a:bodyPr>
          <a:lstStyle/>
          <a:p>
            <a:r>
              <a:rPr lang="zh-CN" altLang="en-US" dirty="0" smtClean="0"/>
              <a:t>角色：</a:t>
            </a:r>
            <a:r>
              <a:rPr lang="en-US" altLang="zh-CN" dirty="0" smtClean="0"/>
              <a:t>Project Leader</a:t>
            </a:r>
            <a:r>
              <a:rPr lang="zh-CN" altLang="en-US" dirty="0" smtClean="0"/>
              <a:t>，开发</a:t>
            </a:r>
            <a:endParaRPr lang="zh-CN" altLang="en-US" dirty="0"/>
          </a:p>
        </p:txBody>
      </p:sp>
      <p:sp>
        <p:nvSpPr>
          <p:cNvPr id="4" name="TextBox 3"/>
          <p:cNvSpPr txBox="1"/>
          <p:nvPr/>
        </p:nvSpPr>
        <p:spPr>
          <a:xfrm>
            <a:off x="1424608" y="3068960"/>
            <a:ext cx="3030766" cy="1323439"/>
          </a:xfrm>
          <a:prstGeom prst="rect">
            <a:avLst/>
          </a:prstGeom>
          <a:noFill/>
        </p:spPr>
        <p:txBody>
          <a:bodyPr wrap="none" rtlCol="0">
            <a:spAutoFit/>
          </a:bodyPr>
          <a:lstStyle/>
          <a:p>
            <a:r>
              <a:rPr lang="zh-CN" altLang="en-US" dirty="0" smtClean="0"/>
              <a:t>成果：</a:t>
            </a:r>
            <a:endParaRPr lang="en-US" altLang="zh-CN" dirty="0" smtClean="0"/>
          </a:p>
          <a:p>
            <a:r>
              <a:rPr lang="en-US" altLang="zh-CN" dirty="0" smtClean="0"/>
              <a:t>1.</a:t>
            </a:r>
            <a:r>
              <a:rPr lang="zh-CN" altLang="en-US" dirty="0" smtClean="0"/>
              <a:t>项目方案设计与协调</a:t>
            </a:r>
            <a:endParaRPr lang="en-US" altLang="zh-CN" dirty="0" smtClean="0"/>
          </a:p>
          <a:p>
            <a:r>
              <a:rPr lang="en-US" altLang="zh-CN" dirty="0"/>
              <a:t>2</a:t>
            </a:r>
            <a:r>
              <a:rPr lang="en-US" altLang="zh-CN" dirty="0" smtClean="0"/>
              <a:t>.Preparation Tools </a:t>
            </a:r>
            <a:r>
              <a:rPr lang="zh-CN" altLang="en-US" dirty="0" smtClean="0"/>
              <a:t>设计与开发</a:t>
            </a:r>
            <a:endParaRPr lang="en-US" altLang="zh-CN" dirty="0" smtClean="0"/>
          </a:p>
          <a:p>
            <a:r>
              <a:rPr lang="en-US" altLang="zh-CN" dirty="0"/>
              <a:t>3</a:t>
            </a:r>
            <a:r>
              <a:rPr lang="en-US" altLang="zh-CN" dirty="0" smtClean="0"/>
              <a:t>.Viewer</a:t>
            </a:r>
            <a:r>
              <a:rPr lang="zh-CN" altLang="en-US" dirty="0" smtClean="0"/>
              <a:t>设计与开发</a:t>
            </a:r>
            <a:endParaRPr lang="en-US" altLang="zh-CN" dirty="0" smtClean="0"/>
          </a:p>
          <a:p>
            <a:r>
              <a:rPr lang="en-US" altLang="zh-CN" dirty="0" smtClean="0"/>
              <a:t>4.</a:t>
            </a:r>
            <a:r>
              <a:rPr lang="zh-CN" altLang="en-US" dirty="0" smtClean="0"/>
              <a:t>后期维护</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374" y="2132856"/>
            <a:ext cx="523416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2" name="TextBox 1"/>
          <p:cNvSpPr txBox="1"/>
          <p:nvPr/>
        </p:nvSpPr>
        <p:spPr>
          <a:xfrm>
            <a:off x="1424608" y="2276872"/>
            <a:ext cx="1678665" cy="338554"/>
          </a:xfrm>
          <a:prstGeom prst="rect">
            <a:avLst/>
          </a:prstGeom>
          <a:noFill/>
        </p:spPr>
        <p:txBody>
          <a:bodyPr wrap="none" rtlCol="0">
            <a:spAutoFit/>
          </a:bodyPr>
          <a:lstStyle/>
          <a:p>
            <a:r>
              <a:rPr lang="zh-CN" altLang="en-US" dirty="0" smtClean="0"/>
              <a:t>角色：开发</a:t>
            </a:r>
            <a:r>
              <a:rPr lang="en-US" altLang="zh-CN" dirty="0" smtClean="0"/>
              <a:t>,</a:t>
            </a:r>
            <a:r>
              <a:rPr lang="zh-CN" altLang="en-US" dirty="0" smtClean="0"/>
              <a:t>测试</a:t>
            </a:r>
            <a:endParaRPr lang="zh-CN" altLang="en-US" dirty="0"/>
          </a:p>
        </p:txBody>
      </p:sp>
      <p:sp>
        <p:nvSpPr>
          <p:cNvPr id="4" name="TextBox 3"/>
          <p:cNvSpPr txBox="1"/>
          <p:nvPr/>
        </p:nvSpPr>
        <p:spPr>
          <a:xfrm>
            <a:off x="1424608" y="3068960"/>
            <a:ext cx="2968954" cy="1077218"/>
          </a:xfrm>
          <a:prstGeom prst="rect">
            <a:avLst/>
          </a:prstGeom>
          <a:noFill/>
        </p:spPr>
        <p:txBody>
          <a:bodyPr wrap="none" rtlCol="0">
            <a:spAutoFit/>
          </a:bodyPr>
          <a:lstStyle/>
          <a:p>
            <a:r>
              <a:rPr lang="zh-CN" altLang="en-US" dirty="0" smtClean="0"/>
              <a:t>成果：</a:t>
            </a:r>
            <a:endParaRPr lang="en-US" altLang="zh-CN" dirty="0" smtClean="0"/>
          </a:p>
          <a:p>
            <a:r>
              <a:rPr lang="en-US" altLang="zh-CN" dirty="0" smtClean="0"/>
              <a:t>1.SOP Prototype</a:t>
            </a:r>
          </a:p>
          <a:p>
            <a:r>
              <a:rPr lang="en-US" altLang="zh-CN" dirty="0" smtClean="0"/>
              <a:t>2.Theta Image Transform SDK</a:t>
            </a:r>
          </a:p>
          <a:p>
            <a:r>
              <a:rPr lang="en-US" altLang="zh-CN" dirty="0" smtClean="0"/>
              <a:t>3.LIVE Theta</a:t>
            </a:r>
          </a:p>
        </p:txBody>
      </p:sp>
    </p:spTree>
    <p:extLst>
      <p:ext uri="{BB962C8B-B14F-4D97-AF65-F5344CB8AC3E}">
        <p14:creationId xmlns:p14="http://schemas.microsoft.com/office/powerpoint/2010/main" val="979737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未来规划</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1.</a:t>
            </a:r>
            <a:r>
              <a:rPr lang="zh-CN" altLang="en-US" sz="2800" dirty="0" smtClean="0"/>
              <a:t>业务能力</a:t>
            </a:r>
            <a:endParaRPr lang="zh-CN" altLang="en-US" sz="2800" dirty="0"/>
          </a:p>
        </p:txBody>
      </p:sp>
      <p:sp>
        <p:nvSpPr>
          <p:cNvPr id="4" name="TextBox 3"/>
          <p:cNvSpPr txBox="1"/>
          <p:nvPr/>
        </p:nvSpPr>
        <p:spPr>
          <a:xfrm>
            <a:off x="920552" y="2636912"/>
            <a:ext cx="2952328" cy="830997"/>
          </a:xfrm>
          <a:prstGeom prst="rect">
            <a:avLst/>
          </a:prstGeom>
          <a:noFill/>
        </p:spPr>
        <p:txBody>
          <a:bodyPr wrap="square" rtlCol="0">
            <a:spAutoFit/>
          </a:bodyPr>
          <a:lstStyle/>
          <a:p>
            <a:r>
              <a:rPr lang="zh-CN" altLang="en-US" dirty="0" smtClean="0"/>
              <a:t>核心能力：工程化能力</a:t>
            </a:r>
            <a:endParaRPr lang="en-US" altLang="zh-CN" dirty="0" smtClean="0"/>
          </a:p>
          <a:p>
            <a:r>
              <a:rPr lang="zh-CN" altLang="en-US" dirty="0" smtClean="0"/>
              <a:t>深度：视频技术；</a:t>
            </a:r>
            <a:endParaRPr lang="en-US" altLang="zh-CN" dirty="0" smtClean="0"/>
          </a:p>
          <a:p>
            <a:r>
              <a:rPr lang="zh-CN" altLang="en-US" dirty="0" smtClean="0"/>
              <a:t>广度：主动接触更多新技术；</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1988840"/>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3019</TotalTime>
  <Words>973</Words>
  <Application>Microsoft Office PowerPoint</Application>
  <PresentationFormat>A4 纸张(210x297 毫米)</PresentationFormat>
  <Paragraphs>85</Paragraphs>
  <Slides>10</Slides>
  <Notes>10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个人简介</vt:lpstr>
      <vt:lpstr>参与的项目</vt:lpstr>
      <vt:lpstr>参与的项目</vt:lpstr>
      <vt:lpstr>参与的项目</vt:lpstr>
      <vt:lpstr>参与的项目</vt:lpstr>
      <vt:lpstr>参与的项目</vt:lpstr>
      <vt:lpstr>未来规划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1967</cp:revision>
  <cp:lastPrinted>2015-01-20T09:18:00Z</cp:lastPrinted>
  <dcterms:created xsi:type="dcterms:W3CDTF">2012-05-07T05:36:00Z</dcterms:created>
  <dcterms:modified xsi:type="dcterms:W3CDTF">2018-03-05T13:15:07Z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